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69" r:id="rId8"/>
    <p:sldId id="261" r:id="rId9"/>
    <p:sldId id="292" r:id="rId10"/>
    <p:sldId id="293" r:id="rId11"/>
    <p:sldId id="270" r:id="rId12"/>
    <p:sldId id="271" r:id="rId13"/>
    <p:sldId id="272" r:id="rId14"/>
    <p:sldId id="273" r:id="rId15"/>
    <p:sldId id="291" r:id="rId16"/>
    <p:sldId id="274" r:id="rId17"/>
    <p:sldId id="276" r:id="rId18"/>
    <p:sldId id="275" r:id="rId19"/>
    <p:sldId id="277" r:id="rId20"/>
    <p:sldId id="278" r:id="rId21"/>
    <p:sldId id="279" r:id="rId22"/>
    <p:sldId id="289" r:id="rId23"/>
    <p:sldId id="287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6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>
        <p:scale>
          <a:sx n="76" d="100"/>
          <a:sy n="76" d="100"/>
        </p:scale>
        <p:origin x="-1998" y="-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hyperlink" Target="http://img-fotki.yandex.ru/get/3211/vladport.20/0_2d903_4ec50fc_X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5.jpeg"/><Relationship Id="rId4" Type="http://schemas.openxmlformats.org/officeDocument/2006/relationships/image" Target="../media/image31.jpeg"/><Relationship Id="rId9" Type="http://schemas.openxmlformats.org/officeDocument/2006/relationships/hyperlink" Target="http://www.babruisk.by/cache/resources/images/verstavik2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gif"/><Relationship Id="rId11" Type="http://schemas.openxmlformats.org/officeDocument/2006/relationships/image" Target="../media/image45.gif"/><Relationship Id="rId5" Type="http://schemas.openxmlformats.org/officeDocument/2006/relationships/image" Target="../media/image39.png"/><Relationship Id="rId10" Type="http://schemas.openxmlformats.org/officeDocument/2006/relationships/image" Target="../media/image44.jpeg"/><Relationship Id="rId4" Type="http://schemas.openxmlformats.org/officeDocument/2006/relationships/image" Target="../media/image38.gif"/><Relationship Id="rId9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7" Type="http://schemas.openxmlformats.org/officeDocument/2006/relationships/image" Target="../media/image56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4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дд\картинки\0_a4fe2_6fd873d0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743200"/>
            <a:ext cx="3433302" cy="3886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19400" y="685800"/>
            <a:ext cx="5714187" cy="4191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878448"/>
                <a:gd name="adj2" fmla="val 5794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О ПРАВИЛАХ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ДОРОЖНОГО</a:t>
            </a:r>
          </a:p>
          <a:p>
            <a:pPr algn="ctr"/>
            <a:r>
              <a:rPr lang="ru-RU" sz="5400" b="1" cap="none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ast Impacted" pitchFamily="2" charset="0"/>
              </a:rPr>
              <a:t>ДВИЖЕНИЯ</a:t>
            </a:r>
            <a:endParaRPr lang="ru-RU" sz="5400" b="1" cap="none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ast Impacted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5000" y="5097793"/>
            <a:ext cx="3366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Подготовил воспитатель: </a:t>
            </a:r>
            <a:r>
              <a:rPr lang="ru-RU" b="1" dirty="0" err="1" smtClean="0">
                <a:latin typeface="Comic Sans MS" pitchFamily="66" charset="0"/>
              </a:rPr>
              <a:t>Новокшанова</a:t>
            </a:r>
            <a:r>
              <a:rPr lang="ru-RU" b="1" dirty="0" smtClean="0">
                <a:latin typeface="Comic Sans MS" pitchFamily="66" charset="0"/>
              </a:rPr>
              <a:t> Л.А.</a:t>
            </a:r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Картины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68413"/>
            <a:ext cx="4976813" cy="2376487"/>
          </a:xfrm>
          <a:prstGeom prst="rect">
            <a:avLst/>
          </a:prstGeom>
          <a:noFill/>
        </p:spPr>
      </p:pic>
      <p:pic>
        <p:nvPicPr>
          <p:cNvPr id="10245" name="Picture 5" descr="Картины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3860800"/>
            <a:ext cx="2376488" cy="2592388"/>
          </a:xfrm>
          <a:prstGeom prst="rect">
            <a:avLst/>
          </a:prstGeom>
          <a:noFill/>
        </p:spPr>
      </p:pic>
      <p:pic>
        <p:nvPicPr>
          <p:cNvPr id="10246" name="Picture 6" descr="Картины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0425" y="3860800"/>
            <a:ext cx="2384425" cy="2520950"/>
          </a:xfrm>
          <a:prstGeom prst="rect">
            <a:avLst/>
          </a:prstGeom>
          <a:noFill/>
        </p:spPr>
      </p:pic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76327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безопасности? 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979613" y="1196975"/>
            <a:ext cx="5184775" cy="2519363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0000FF"/>
              </a:solidFill>
            </a:endParaRPr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395288" y="3500438"/>
            <a:ext cx="2952750" cy="3097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 flipV="1">
            <a:off x="395288" y="4005263"/>
            <a:ext cx="2952750" cy="26638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H="1">
            <a:off x="5435600" y="3429000"/>
            <a:ext cx="3240088" cy="30956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651500" y="3860800"/>
            <a:ext cx="2881313" cy="25209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4495800"/>
            <a:ext cx="16002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86600" y="3657600"/>
            <a:ext cx="1514475" cy="1666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" y="2971800"/>
            <a:ext cx="1219200" cy="1219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6858000" cy="3222724"/>
          </a:xfrm>
          <a:prstGeom prst="rect">
            <a:avLst/>
          </a:prstGeom>
          <a:noFill/>
        </p:spPr>
        <p:txBody>
          <a:bodyPr wrap="none" rtlCol="0">
            <a:prstTxWarp prst="textWave4">
              <a:avLst/>
            </a:prstTxWarp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ИГРА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«Это я, это  я,</a:t>
            </a:r>
          </a:p>
          <a:p>
            <a:pPr algn="ctr"/>
            <a:r>
              <a:rPr lang="ru-RU" sz="4800" b="1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rkhive" pitchFamily="34" charset="0"/>
              </a:rPr>
              <a:t>это  все мои друзья» </a:t>
            </a:r>
            <a:endParaRPr lang="ru-RU" sz="4800" b="1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v2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</p:spPr>
      </p:pic>
      <p:pic>
        <p:nvPicPr>
          <p:cNvPr id="6146" name="Picture 2" descr="C:\Users\USER\Desktop\cs_peterburgskoe-shosse_verstovoy-stolb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95400"/>
            <a:ext cx="4114800" cy="5334000"/>
          </a:xfrm>
          <a:prstGeom prst="rect">
            <a:avLst/>
          </a:prstGeom>
          <a:noFill/>
        </p:spPr>
      </p:pic>
      <p:pic>
        <p:nvPicPr>
          <p:cNvPr id="6148" name="Picture 4" descr="C:\Users\USER\Desktop\18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5800" y="1295400"/>
            <a:ext cx="4343400" cy="5334000"/>
          </a:xfrm>
          <a:prstGeom prst="rect">
            <a:avLst/>
          </a:prstGeom>
          <a:noFill/>
        </p:spPr>
      </p:pic>
      <p:pic>
        <p:nvPicPr>
          <p:cNvPr id="6149" name="Picture 5" descr="C:\Users\USER\Desktop\pogranstol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67000" y="1219200"/>
            <a:ext cx="4343400" cy="5410200"/>
          </a:xfrm>
          <a:prstGeom prst="rect">
            <a:avLst/>
          </a:prstGeom>
          <a:noFill/>
        </p:spPr>
      </p:pic>
      <p:pic>
        <p:nvPicPr>
          <p:cNvPr id="6150" name="Picture 6" descr="C:\Users\USER\Desktop\02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371600"/>
            <a:ext cx="84582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152400"/>
            <a:ext cx="60212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ПЕРВЫЕ ДОРОЖНЫЕ ЗНАКИ- </a:t>
            </a:r>
          </a:p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ВЕРСТОВЫЕ СТОЛБЫ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6153" name="Picture 9" descr="Картинка 75 из 1731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8600" y="1600200"/>
            <a:ext cx="8458200" cy="4800600"/>
          </a:xfrm>
          <a:prstGeom prst="rect">
            <a:avLst/>
          </a:prstGeom>
          <a:noFill/>
        </p:spPr>
      </p:pic>
      <p:pic>
        <p:nvPicPr>
          <p:cNvPr id="6155" name="Picture 11" descr="Картинка 85 из 173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0" y="1219200"/>
            <a:ext cx="8839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28600"/>
            <a:ext cx="5126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4">
                    <a:lumMod val="50000"/>
                  </a:schemeClr>
                </a:solidFill>
                <a:latin typeface="Adventure" pitchFamily="2" charset="0"/>
              </a:rPr>
              <a:t>Дорожные знаки</a:t>
            </a:r>
            <a:endParaRPr lang="ru-RU" sz="5400" b="1" dirty="0">
              <a:solidFill>
                <a:schemeClr val="accent4">
                  <a:lumMod val="50000"/>
                </a:schemeClr>
              </a:solidFill>
              <a:latin typeface="Adventure" pitchFamily="2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57600" y="3429000"/>
            <a:ext cx="1600200" cy="1752600"/>
          </a:xfrm>
          <a:prstGeom prst="rect">
            <a:avLst/>
          </a:prstGeom>
        </p:spPr>
      </p:pic>
      <p:pic>
        <p:nvPicPr>
          <p:cNvPr id="5" name="Рисунок 4" descr="3cb4159d-57f7-425b-aa8c-cf41988f6c0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10400" y="3505200"/>
            <a:ext cx="1981200" cy="1600200"/>
          </a:xfrm>
          <a:prstGeom prst="rect">
            <a:avLst/>
          </a:prstGeom>
        </p:spPr>
      </p:pic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239000" y="1295400"/>
            <a:ext cx="1752600" cy="1752600"/>
          </a:xfrm>
          <a:prstGeom prst="rect">
            <a:avLst/>
          </a:prstGeom>
        </p:spPr>
      </p:pic>
      <p:pic>
        <p:nvPicPr>
          <p:cNvPr id="7" name="Рисунок 6" descr="480px-Zeichen_314_svg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34000" y="3505200"/>
            <a:ext cx="1600200" cy="1600200"/>
          </a:xfrm>
          <a:prstGeom prst="rect">
            <a:avLst/>
          </a:prstGeom>
        </p:spPr>
      </p:pic>
      <p:pic>
        <p:nvPicPr>
          <p:cNvPr id="8" name="Рисунок 7" descr="86531783d291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86200" y="1066800"/>
            <a:ext cx="1447800" cy="1981200"/>
          </a:xfrm>
          <a:prstGeom prst="rect">
            <a:avLst/>
          </a:prstGeom>
        </p:spPr>
      </p:pic>
      <p:pic>
        <p:nvPicPr>
          <p:cNvPr id="9" name="Рисунок 8" descr="1281339422_112964748_1-----1281339422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410200" y="1371600"/>
            <a:ext cx="1676400" cy="1676400"/>
          </a:xfrm>
          <a:prstGeom prst="rect">
            <a:avLst/>
          </a:prstGeom>
        </p:spPr>
      </p:pic>
      <p:pic>
        <p:nvPicPr>
          <p:cNvPr id="10" name="Рисунок 9" descr="a_df5adb46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09800" y="1066800"/>
            <a:ext cx="1600200" cy="1981200"/>
          </a:xfrm>
          <a:prstGeom prst="rect">
            <a:avLst/>
          </a:prstGeom>
        </p:spPr>
      </p:pic>
      <p:pic>
        <p:nvPicPr>
          <p:cNvPr id="11" name="Рисунок 10" descr="avt-768x1024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981200" y="3352800"/>
            <a:ext cx="1600200" cy="2286000"/>
          </a:xfrm>
          <a:prstGeom prst="rect">
            <a:avLst/>
          </a:prstGeom>
        </p:spPr>
      </p:pic>
      <p:pic>
        <p:nvPicPr>
          <p:cNvPr id="12" name="Рисунок 11" descr="information_items_34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28600" y="1371600"/>
            <a:ext cx="1752600" cy="1628775"/>
          </a:xfrm>
          <a:prstGeom prst="rect">
            <a:avLst/>
          </a:prstGeom>
        </p:spPr>
      </p:pic>
      <p:pic>
        <p:nvPicPr>
          <p:cNvPr id="1026" name="Picture 2" descr="C:\Users\USER\Desktop\Новая папка (3)\3_8.g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0" y="3429000"/>
            <a:ext cx="19812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155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155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155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15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15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15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15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115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15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15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15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115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15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15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115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15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115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8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0" dur="115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USER\AppData\Local\Microsoft\Windows\Temporary Internet Files\Content.IE5\YRRF40WA\MM900315759[1].gif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330066"/>
              </a:clrFrom>
              <a:clrTo>
                <a:srgbClr val="33006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286000" cy="3581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3000" y="5334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Arial Black" pitchFamily="34" charset="0"/>
              </a:rPr>
              <a:t>СВЕТ</a:t>
            </a:r>
            <a:r>
              <a:rPr lang="ru-RU" sz="7200" b="1" dirty="0" smtClean="0">
                <a:solidFill>
                  <a:srgbClr val="FFFF00"/>
                </a:solidFill>
                <a:latin typeface="Arial Black" pitchFamily="34" charset="0"/>
              </a:rPr>
              <a:t>О</a:t>
            </a:r>
            <a:r>
              <a:rPr lang="ru-RU" sz="7200" b="1" dirty="0" smtClean="0">
                <a:solidFill>
                  <a:srgbClr val="009644"/>
                </a:solidFill>
                <a:latin typeface="Arial Black" pitchFamily="34" charset="0"/>
              </a:rPr>
              <a:t>ФОР</a:t>
            </a:r>
            <a:endParaRPr lang="ru-RU" sz="7200" b="1" dirty="0">
              <a:solidFill>
                <a:srgbClr val="009644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3200400"/>
            <a:ext cx="2090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FF0000"/>
                </a:solidFill>
                <a:latin typeface="Blaze" pitchFamily="2" charset="0"/>
              </a:rPr>
              <a:t> СВЕТ</a:t>
            </a:r>
            <a:endParaRPr lang="ru-RU" sz="4800" b="1" dirty="0">
              <a:solidFill>
                <a:srgbClr val="FF0000"/>
              </a:solidFill>
              <a:latin typeface="Blaz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8494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1" dirty="0" smtClean="0">
                <a:solidFill>
                  <a:srgbClr val="009644"/>
                </a:solidFill>
                <a:latin typeface="Blaze" pitchFamily="2" charset="0"/>
              </a:rPr>
              <a:t> ФОРОС </a:t>
            </a:r>
            <a:r>
              <a:rPr lang="ru-RU" sz="4000" b="1" dirty="0" smtClean="0">
                <a:solidFill>
                  <a:srgbClr val="009644"/>
                </a:solidFill>
                <a:latin typeface="Comic Sans MS" pitchFamily="66" charset="0"/>
              </a:rPr>
              <a:t>– несущий ,носитель</a:t>
            </a:r>
            <a:endParaRPr lang="ru-RU" sz="4000" b="1" dirty="0">
              <a:solidFill>
                <a:srgbClr val="009644"/>
              </a:solidFill>
              <a:latin typeface="Blaze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79930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Светофор – надежный наш помощник </a:t>
            </a:r>
          </a:p>
        </p:txBody>
      </p:sp>
      <p:pic>
        <p:nvPicPr>
          <p:cNvPr id="4101" name="Picture 5" descr="cwet1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268413"/>
            <a:ext cx="1800225" cy="4824412"/>
          </a:xfrm>
          <a:prstGeom prst="rect">
            <a:avLst/>
          </a:prstGeom>
          <a:noFill/>
        </p:spPr>
      </p:pic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900113" y="1989138"/>
            <a:ext cx="1008062" cy="1008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900113" y="3284538"/>
            <a:ext cx="1008062" cy="100806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00113" y="4652963"/>
            <a:ext cx="1008062" cy="1008062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2339975" y="2060575"/>
            <a:ext cx="6480175" cy="715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Красный свет – будь осторожным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39975" y="3429000"/>
            <a:ext cx="6553200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Желтый свет – подожди немножко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2338388" y="4724400"/>
            <a:ext cx="662622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Зеленый свет – в путь пускаться можно!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6" grpId="0" animBg="1"/>
      <p:bldP spid="41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>
                <a:alpha val="99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1.Почему нельзя появляться внезапно перед близко идущим транспортом?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автомобиль не успеет затормозить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  водитель будет ругаться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Потому что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305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2.Где нужно ждать троллейбус, автобус?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На обочине дороги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специально оборудованных местах, на остановках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362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3.Как нужно обходить машины, стоящие у тротуара??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Спереди на большом расстоянии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на большом расстоянии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4. Какую форму и цвет имеют запрещающие знаки?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Синий квадрат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круг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Красный  треугольник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5. По какому номеру телефона вызывают милицию?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03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6. По какой стороне улицы у нас принято движение?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любой 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правой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По левой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192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7. С какого возраста разрешается ездить детям на велосипедах по дороге?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7 лет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14 лет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 18 лет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8. Сколько сигналов у пешеходного светофора?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1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2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3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Users\USER\AppData\Local\Microsoft\Windows\Temporary Internet Files\Content.IE5\JZTQOXBL\MM900254431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" y="3733800"/>
            <a:ext cx="2286000" cy="2876550"/>
          </a:xfrm>
          <a:prstGeom prst="rect">
            <a:avLst/>
          </a:prstGeom>
          <a:noFill/>
        </p:spPr>
      </p:pic>
      <p:pic>
        <p:nvPicPr>
          <p:cNvPr id="5" name="Picture 14" descr="C:\Users\USER\AppData\Local\Microsoft\Windows\Temporary Internet Files\Content.IE5\FA13SVYY\MM900236318[1]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72400" y="1676400"/>
            <a:ext cx="1219200" cy="137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457200"/>
            <a:ext cx="82397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Arkhive" pitchFamily="34" charset="0"/>
              </a:rPr>
              <a:t>В год на нашей планете в </a:t>
            </a:r>
          </a:p>
          <a:p>
            <a:r>
              <a:rPr lang="ru-RU" sz="3600" b="1" dirty="0" smtClean="0">
                <a:latin typeface="Arkhive" pitchFamily="34" charset="0"/>
              </a:rPr>
              <a:t>автокатастрофах</a:t>
            </a:r>
          </a:p>
          <a:p>
            <a:r>
              <a:rPr lang="ru-RU" sz="3600" b="1" dirty="0" smtClean="0">
                <a:latin typeface="Arkhive" pitchFamily="34" charset="0"/>
              </a:rPr>
              <a:t>гибнет</a:t>
            </a:r>
          </a:p>
          <a:p>
            <a:r>
              <a:rPr lang="ru-RU" sz="3600" b="1" dirty="0" smtClean="0">
                <a:latin typeface="Arkhive" pitchFamily="34" charset="0"/>
              </a:rPr>
              <a:t>          до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250 000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      </a:t>
            </a:r>
            <a:r>
              <a:rPr lang="ru-RU" sz="3600" b="1" dirty="0" smtClean="0">
                <a:latin typeface="Arkhive" pitchFamily="34" charset="0"/>
              </a:rPr>
              <a:t>человек,</a:t>
            </a:r>
          </a:p>
          <a:p>
            <a:r>
              <a:rPr lang="ru-RU" sz="3600" b="1" dirty="0" smtClean="0">
                <a:latin typeface="Arkhive" pitchFamily="34" charset="0"/>
              </a:rPr>
              <a:t>                          в России –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Arkhive" pitchFamily="34" charset="0"/>
              </a:rPr>
              <a:t>                40 000</a:t>
            </a:r>
            <a:r>
              <a:rPr lang="ru-RU" sz="3600" b="1" dirty="0" smtClean="0">
                <a:latin typeface="Arkhive" pitchFamily="34" charset="0"/>
              </a:rPr>
              <a:t>.</a:t>
            </a:r>
            <a:endParaRPr lang="ru-RU" sz="3600" b="1" dirty="0">
              <a:latin typeface="Arkhiv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25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0"/>
                            </p:stCondLst>
                            <p:childTnLst>
                              <p:par>
                                <p:cTn id="56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57" dur="2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04801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9. Где можно переходить проезжую часть автомобильной дороги , если нет пешеходного перехода?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В любом месте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Нигде нельзя переходить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10. Как безопасно переходить дорогу, выйдя из автобуса?</a:t>
            </a:r>
          </a:p>
          <a:p>
            <a:pPr>
              <a:buBlip>
                <a:blip r:embed="rId2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Перед автобусом</a:t>
            </a:r>
          </a:p>
          <a:p>
            <a:pPr>
              <a:buBlip>
                <a:blip r:embed="rId3"/>
              </a:buBlip>
            </a:pPr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400" i="1" dirty="0" smtClean="0">
                <a:latin typeface="Comic Sans MS" pitchFamily="66" charset="0"/>
              </a:rPr>
              <a:t>Сзади автобуса</a:t>
            </a:r>
          </a:p>
          <a:p>
            <a:pPr>
              <a:buBlip>
                <a:blip r:embed="rId4"/>
              </a:buBlip>
            </a:pPr>
            <a:r>
              <a:rPr lang="ru-RU" sz="2800" i="1" dirty="0" smtClean="0">
                <a:latin typeface="Comic Sans MS" pitchFamily="66" charset="0"/>
              </a:rPr>
              <a:t> </a:t>
            </a:r>
            <a:endParaRPr lang="ru-RU" sz="28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Adventure" pitchFamily="2" charset="0"/>
              </a:rPr>
              <a:t>Повторим</a:t>
            </a:r>
            <a:endParaRPr lang="ru-RU" sz="6000" b="1" dirty="0">
              <a:solidFill>
                <a:srgbClr val="C00000"/>
              </a:solidFill>
              <a:latin typeface="Adventure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11</a:t>
            </a:r>
            <a:r>
              <a:rPr lang="ru-RU" sz="2000" b="1" dirty="0" smtClean="0">
                <a:latin typeface="Comic Sans MS" pitchFamily="66" charset="0"/>
              </a:rPr>
              <a:t>. Два мальчика и три девочки вышли из школы. Когда они подошли к пешеходному переходу, зелёный свет уже начал мигать. Мальчики побежали через дорогу бегом, а девочки остались дожидаться следующего сигнала. Сколько ребят правильно перешли дорогу?</a:t>
            </a:r>
            <a:endParaRPr lang="ru-RU" sz="2800" b="1" dirty="0" smtClean="0">
              <a:latin typeface="Comic Sans MS" pitchFamily="66" charset="0"/>
            </a:endParaRP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5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2 мальчика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3 девочки</a:t>
            </a: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733800"/>
            <a:ext cx="8305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omic Sans MS" pitchFamily="66" charset="0"/>
              </a:rPr>
              <a:t>12. Семеро ребят играли в мяч на проезжей части дороги. Двое ушли домой. Остальные остались играть на дороге. Сколько ребят вели себя правильно?</a:t>
            </a:r>
          </a:p>
          <a:p>
            <a:pPr>
              <a:buBlip>
                <a:blip r:embed="rId2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Никто себя правильно не вёл </a:t>
            </a:r>
          </a:p>
          <a:p>
            <a:pPr>
              <a:buBlip>
                <a:blip r:embed="rId3"/>
              </a:buBlip>
            </a:pP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Двое (кто ушёл домой)</a:t>
            </a:r>
          </a:p>
          <a:p>
            <a:pPr>
              <a:buBlip>
                <a:blip r:embed="rId4"/>
              </a:buBlip>
            </a:pPr>
            <a:r>
              <a:rPr lang="ru-RU" sz="2400" i="1" dirty="0" smtClean="0">
                <a:latin typeface="Comic Sans MS" pitchFamily="66" charset="0"/>
              </a:rPr>
              <a:t> </a:t>
            </a:r>
            <a:r>
              <a:rPr lang="ru-RU" sz="2000" i="1" dirty="0" smtClean="0">
                <a:latin typeface="Comic Sans MS" pitchFamily="66" charset="0"/>
              </a:rPr>
              <a:t>Трое ( кто остался играть)</a:t>
            </a:r>
            <a:endParaRPr lang="ru-RU" sz="2400" i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507412" cy="1139825"/>
          </a:xfrm>
        </p:spPr>
        <p:txBody>
          <a:bodyPr>
            <a:normAutofit fontScale="90000"/>
          </a:bodyPr>
          <a:lstStyle/>
          <a:p>
            <a:r>
              <a:rPr lang="ru-RU" sz="4800" b="1" i="1" smtClean="0">
                <a:solidFill>
                  <a:srgbClr val="E40616"/>
                </a:solidFill>
              </a:rPr>
              <a:t>На проезжей части дороги </a:t>
            </a:r>
            <a:r>
              <a:rPr lang="ru-RU" sz="4000" b="1" i="1" smtClean="0">
                <a:solidFill>
                  <a:srgbClr val="E40616"/>
                </a:solidFill>
              </a:rPr>
              <a:t>нельзя</a:t>
            </a:r>
            <a:r>
              <a:rPr lang="ru-RU" sz="4000" i="1" smtClean="0">
                <a:solidFill>
                  <a:srgbClr val="E40616"/>
                </a:solidFill>
              </a:rPr>
              <a:t> :</a:t>
            </a:r>
            <a:r>
              <a:rPr lang="ru-RU" sz="4000" smtClean="0"/>
              <a:t> </a:t>
            </a:r>
          </a:p>
        </p:txBody>
      </p:sp>
      <p:pic>
        <p:nvPicPr>
          <p:cNvPr id="30724" name="Picture 4" descr="LUCY1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29000"/>
            <a:ext cx="129698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baby52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844675"/>
            <a:ext cx="100806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spo-badminton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3284538"/>
            <a:ext cx="16573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7" descr="22m5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850" y="5084763"/>
            <a:ext cx="12969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j028365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125" y="2636838"/>
            <a:ext cx="14398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j0283653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76375" y="3357563"/>
            <a:ext cx="1593850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331913" y="1628775"/>
            <a:ext cx="7561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1.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Кататься на велосипедах и самокатах.</a:t>
            </a:r>
          </a:p>
        </p:txBody>
      </p:sp>
      <p:sp>
        <p:nvSpPr>
          <p:cNvPr id="30739" name="Text Box 19"/>
          <p:cNvSpPr txBox="1">
            <a:spLocks noChangeArrowheads="1"/>
          </p:cNvSpPr>
          <p:nvPr/>
        </p:nvSpPr>
        <p:spPr bwMode="auto">
          <a:xfrm>
            <a:off x="2771775" y="2276475"/>
            <a:ext cx="4895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E40616"/>
                </a:solidFill>
                <a:latin typeface="Times New Roman" pitchFamily="18" charset="-52"/>
              </a:rPr>
              <a:t>2.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в игры.</a:t>
            </a: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3492500" y="4508500"/>
            <a:ext cx="53276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3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-52"/>
              </a:rPr>
              <a:t>.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Играть с мячом.</a:t>
            </a:r>
          </a:p>
        </p:txBody>
      </p:sp>
      <p:sp>
        <p:nvSpPr>
          <p:cNvPr id="30742" name="Text Box 22"/>
          <p:cNvSpPr txBox="1">
            <a:spLocks noChangeArrowheads="1"/>
          </p:cNvSpPr>
          <p:nvPr/>
        </p:nvSpPr>
        <p:spPr bwMode="auto">
          <a:xfrm>
            <a:off x="755650" y="5589588"/>
            <a:ext cx="6337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dirty="0">
                <a:solidFill>
                  <a:srgbClr val="FF0000"/>
                </a:solidFill>
                <a:latin typeface="Times New Roman" pitchFamily="18" charset="-52"/>
              </a:rPr>
              <a:t>4.</a:t>
            </a:r>
            <a:r>
              <a:rPr lang="ru-RU" dirty="0">
                <a:latin typeface="Times New Roman" pitchFamily="18" charset="-52"/>
              </a:rPr>
              <a:t> 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-52"/>
              </a:rPr>
              <a:t>Перебегать через дорогу.</a:t>
            </a:r>
          </a:p>
        </p:txBody>
      </p:sp>
      <p:sp>
        <p:nvSpPr>
          <p:cNvPr id="17421" name="Text Box 23"/>
          <p:cNvSpPr txBox="1">
            <a:spLocks noChangeArrowheads="1"/>
          </p:cNvSpPr>
          <p:nvPr/>
        </p:nvSpPr>
        <p:spPr bwMode="auto">
          <a:xfrm>
            <a:off x="2124075" y="5949950"/>
            <a:ext cx="4608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38" grpId="0"/>
      <p:bldP spid="30739" grpId="0"/>
      <p:bldP spid="307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ahoma" pitchFamily="34" charset="0"/>
              </a:rPr>
              <a:t>РОДИТЕЛИ</a:t>
            </a:r>
            <a:r>
              <a:rPr lang="ru-RU" b="1" dirty="0" smtClean="0">
                <a:latin typeface="Tahoma" pitchFamily="34" charset="0"/>
              </a:rPr>
              <a:t>!</a:t>
            </a:r>
            <a:endParaRPr lang="ru-RU" b="1" dirty="0">
              <a:latin typeface="Tahoma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400" b="1" dirty="0" smtClean="0">
                <a:solidFill>
                  <a:srgbClr val="FF3300"/>
                </a:solidFill>
                <a:latin typeface="Tahoma" pitchFamily="34" charset="0"/>
              </a:rPr>
              <a:t>ПОМНИТЕ </a:t>
            </a: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И </a:t>
            </a:r>
            <a:r>
              <a:rPr lang="ru-RU" sz="4400" b="1" dirty="0" smtClean="0">
                <a:solidFill>
                  <a:srgbClr val="FF3300"/>
                </a:solidFill>
                <a:latin typeface="Tahoma" pitchFamily="34" charset="0"/>
              </a:rPr>
              <a:t>СОБЛЮДАЙТЕ</a:t>
            </a:r>
            <a:endParaRPr lang="ru-RU" sz="4400" b="1" dirty="0">
              <a:solidFill>
                <a:srgbClr val="FF3300"/>
              </a:solidFill>
              <a:latin typeface="Tahoma" pitchFamily="34" charset="0"/>
            </a:endParaRP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ДОРОЖНЫЕ ПРАВИЛА</a:t>
            </a:r>
          </a:p>
          <a:p>
            <a:pPr algn="ctr">
              <a:buFontTx/>
              <a:buNone/>
            </a:pPr>
            <a:r>
              <a:rPr lang="ru-RU" sz="4400" b="1" dirty="0">
                <a:solidFill>
                  <a:srgbClr val="FF3300"/>
                </a:solidFill>
                <a:latin typeface="Tahoma" pitchFamily="34" charset="0"/>
              </a:rPr>
              <a:t>ВСЕГДА!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338138"/>
            <a:ext cx="15128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4651375"/>
            <a:ext cx="15128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4672013"/>
            <a:ext cx="1512887" cy="149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4221163"/>
            <a:ext cx="151130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251700" y="3141663"/>
            <a:ext cx="16033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51725" y="260350"/>
            <a:ext cx="13684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6774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Чтоб на всех автодорогах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Аварий не было у нас,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Учите правила движенья</a:t>
            </a:r>
          </a:p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Astra" pitchFamily="2" charset="0"/>
              </a:rPr>
              <a:t>И помните про наш наказ!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chemeClr val="accent6">
                  <a:lumMod val="75000"/>
                </a:schemeClr>
              </a:solidFill>
              <a:latin typeface="Astra" pitchFamily="2" charset="0"/>
            </a:endParaRPr>
          </a:p>
        </p:txBody>
      </p:sp>
      <p:pic>
        <p:nvPicPr>
          <p:cNvPr id="3" name="Picture 19" descr="C:\Users\USER\AppData\Local\Microsoft\Windows\Temporary Internet Files\Content.IE5\JZTQOXBL\MM900283998[1]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" y="1295400"/>
            <a:ext cx="1143000" cy="1524000"/>
          </a:xfrm>
          <a:prstGeom prst="rect">
            <a:avLst/>
          </a:prstGeom>
          <a:noFill/>
        </p:spPr>
      </p:pic>
      <p:pic>
        <p:nvPicPr>
          <p:cNvPr id="1026" name="Picture 2" descr="D:\пдд\картинки\skazki-0035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EFF7"/>
              </a:clrFrom>
              <a:clrTo>
                <a:srgbClr val="EFEF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124200"/>
            <a:ext cx="5029200" cy="349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равостороннее движение в России было введено 1812 году </a:t>
            </a:r>
          </a:p>
          <a:p>
            <a:r>
              <a:rPr lang="ru-RU" sz="2000" b="1" dirty="0" smtClean="0">
                <a:latin typeface="Century Gothic" pitchFamily="34" charset="0"/>
              </a:rPr>
              <a:t>для экипажей и повозок</a:t>
            </a:r>
            <a:endParaRPr lang="ru-RU" sz="2000" b="1" dirty="0"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52400"/>
            <a:ext cx="6629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ервый светофор был установлен в Москве в 1924 году</a:t>
            </a:r>
            <a:endParaRPr lang="ru-RU" sz="2000" b="1" dirty="0">
              <a:latin typeface="Century Gothic" pitchFamily="34" charset="0"/>
            </a:endParaRPr>
          </a:p>
        </p:txBody>
      </p:sp>
      <p:pic>
        <p:nvPicPr>
          <p:cNvPr id="2051" name="Picture 3" descr="C:\Users\USER\Desktop\Новая папка (2)\0_81293_60ea88a9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572000" cy="3352800"/>
          </a:xfrm>
          <a:prstGeom prst="rect">
            <a:avLst/>
          </a:prstGeom>
          <a:noFill/>
        </p:spPr>
      </p:pic>
      <p:pic>
        <p:nvPicPr>
          <p:cNvPr id="2052" name="Picture 4" descr="C:\Users\USER\Desktop\Новая папка (2)\1fb4a8d8a08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2667000"/>
            <a:ext cx="311467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pic>
        <p:nvPicPr>
          <p:cNvPr id="3074" name="Picture 2" descr="C:\Users\USER\Desktop\Новая папка (2)\Новая папка\14_01_00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800" y="3200400"/>
            <a:ext cx="3200400" cy="3486150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Новая папка\1278594076_zhezl-s-katafotom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A79D84"/>
              </a:clrFrom>
              <a:clrTo>
                <a:srgbClr val="A79D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819400"/>
            <a:ext cx="35052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В </a:t>
            </a:r>
            <a:r>
              <a:rPr lang="ru-RU" sz="2000" b="1" dirty="0" smtClean="0">
                <a:latin typeface="Century Gothic" pitchFamily="34" charset="0"/>
              </a:rPr>
              <a:t>1924 году для регулировки дорожного движения на улицах Москвы стал применяться жезл</a:t>
            </a:r>
          </a:p>
        </p:txBody>
      </p:sp>
      <p:pic>
        <p:nvPicPr>
          <p:cNvPr id="7" name="Picture 20" descr="C:\Users\USER\AppData\Local\Microsoft\Windows\Temporary Internet Files\Content.IE5\YRRF40WA\MM900283031[1]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572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П</a:t>
            </a:r>
            <a:r>
              <a:rPr lang="ru-RU" sz="2000" b="1" dirty="0" smtClean="0">
                <a:latin typeface="Century Gothic" pitchFamily="34" charset="0"/>
              </a:rPr>
              <a:t>ервые предупреждающие знаки появились в 1926 году: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«Перекрёсток»,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«Крутой поворот», 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«Железнодорожный переезд»,</a:t>
            </a: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</a:rPr>
              <a:t> «Неровная  дорога»</a:t>
            </a:r>
          </a:p>
        </p:txBody>
      </p:sp>
      <p:pic>
        <p:nvPicPr>
          <p:cNvPr id="4098" name="Picture 2" descr="C:\Users\USER\Desktop\Новая папка (2)\Новая папка (2)\1_21(1)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52800"/>
            <a:ext cx="3505200" cy="2657475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Новая папка (2)\1_2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62400" y="3429000"/>
            <a:ext cx="3048000" cy="2524125"/>
          </a:xfrm>
          <a:prstGeom prst="rect">
            <a:avLst/>
          </a:prstGeom>
          <a:noFill/>
        </p:spPr>
      </p:pic>
      <p:pic>
        <p:nvPicPr>
          <p:cNvPr id="4100" name="Picture 4" descr="C:\Users\USER\Desktop\Новая папка (2)\Новая папка (2)\DSC023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048000"/>
            <a:ext cx="3657600" cy="2609850"/>
          </a:xfrm>
          <a:prstGeom prst="rect">
            <a:avLst/>
          </a:prstGeom>
          <a:noFill/>
        </p:spPr>
      </p:pic>
      <p:pic>
        <p:nvPicPr>
          <p:cNvPr id="4101" name="Picture 5" descr="C:\Users\USER\Desktop\Новая папка (2)\Новая папка (2)\1-11-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1000" y="3124200"/>
            <a:ext cx="4724400" cy="3350477"/>
          </a:xfrm>
          <a:prstGeom prst="rect">
            <a:avLst/>
          </a:prstGeom>
          <a:noFill/>
        </p:spPr>
      </p:pic>
      <p:pic>
        <p:nvPicPr>
          <p:cNvPr id="4102" name="Picture 6" descr="C:\Users\USER\Desktop\Новая папка (2)\Новая папка (2)\151794_w640_h640_127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" y="3276600"/>
            <a:ext cx="3810000" cy="3267075"/>
          </a:xfrm>
          <a:prstGeom prst="rect">
            <a:avLst/>
          </a:prstGeom>
          <a:noFill/>
        </p:spPr>
      </p:pic>
      <p:pic>
        <p:nvPicPr>
          <p:cNvPr id="4103" name="Picture 7" descr="C:\Users\USER\Desktop\Новая папка (2)\Новая папка (2)\151796_w640_h640_128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05400" y="3429000"/>
            <a:ext cx="3581400" cy="3148012"/>
          </a:xfrm>
          <a:prstGeom prst="rect">
            <a:avLst/>
          </a:prstGeom>
          <a:noFill/>
        </p:spPr>
      </p:pic>
      <p:pic>
        <p:nvPicPr>
          <p:cNvPr id="4104" name="Picture 8" descr="C:\Users\USER\Desktop\Новая папка (2)\Новая папка (2)\16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14600" y="3581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40"/>
                            </p:stCondLst>
                            <p:childTnLst>
                              <p:par>
                                <p:cTn id="3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40"/>
                            </p:stCondLst>
                            <p:childTnLst>
                              <p:par>
                                <p:cTn id="3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20"/>
                            </p:stCondLst>
                            <p:childTnLst>
                              <p:par>
                                <p:cTn id="43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2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120"/>
                            </p:stCondLst>
                            <p:childTnLst>
                              <p:par>
                                <p:cTn id="6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160"/>
                            </p:stCondLst>
                            <p:childTnLst>
                              <p:par>
                                <p:cTn id="69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7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16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660"/>
                            </p:stCondLst>
                            <p:childTnLst>
                              <p:par>
                                <p:cTn id="8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340"/>
                            </p:stCondLst>
                            <p:childTnLst>
                              <p:par>
                                <p:cTn id="95" presetID="4" presetClass="emph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340"/>
                            </p:stCondLst>
                            <p:childTnLst>
                              <p:par>
                                <p:cTn id="10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52400"/>
            <a:ext cx="6019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ИНТЕРЕСНЫЕ ФАКТЫ О ПРАВИЛАХ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khive" pitchFamily="34" charset="0"/>
              </a:rPr>
              <a:t>ДОРОЖНОГО ДВИЖЕНИЯ</a:t>
            </a:r>
            <a:endParaRPr lang="ru-RU" sz="2400" b="1" dirty="0">
              <a:solidFill>
                <a:srgbClr val="FF0000"/>
              </a:solidFill>
              <a:latin typeface="Arkhive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FF0000"/>
                </a:solidFill>
                <a:latin typeface="Century Gothic" pitchFamily="34" charset="0"/>
              </a:rPr>
              <a:t>«О</a:t>
            </a:r>
            <a:r>
              <a:rPr lang="ru-RU" sz="2000" b="1" dirty="0" smtClean="0">
                <a:latin typeface="Century Gothic" pitchFamily="34" charset="0"/>
              </a:rPr>
              <a:t>стровки безопасности» для пешеходов появились в 1933 году.</a:t>
            </a:r>
          </a:p>
        </p:txBody>
      </p:sp>
      <p:pic>
        <p:nvPicPr>
          <p:cNvPr id="5122" name="Picture 2" descr="C:\Users\USER\Desktop\iCAR18WV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" y="2209800"/>
            <a:ext cx="2819400" cy="2209800"/>
          </a:xfrm>
          <a:prstGeom prst="rect">
            <a:avLst/>
          </a:prstGeom>
          <a:noFill/>
        </p:spPr>
      </p:pic>
      <p:pic>
        <p:nvPicPr>
          <p:cNvPr id="5123" name="Picture 3" descr="C:\Users\USER\Desktop\DSC036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57600" y="2362200"/>
            <a:ext cx="4902200" cy="37846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3276600" y="3962400"/>
            <a:ext cx="2514600" cy="1447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6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6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дд\картинки\68693_1266244409_24840x052688_s800x6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Картины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1196975"/>
            <a:ext cx="4751387" cy="3095625"/>
          </a:xfrm>
          <a:prstGeom prst="rect">
            <a:avLst/>
          </a:prstGeom>
          <a:noFill/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816100" y="125413"/>
            <a:ext cx="1841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5400"/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4968875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mic Sans MS"/>
              </a:rPr>
              <a:t>Кто в опасности?</a:t>
            </a:r>
          </a:p>
        </p:txBody>
      </p:sp>
      <p:pic>
        <p:nvPicPr>
          <p:cNvPr id="9223" name="Picture 7" descr="Картины3"/>
          <p:cNvPicPr>
            <a:picLocks noChangeAspect="1" noChangeArrowheads="1"/>
          </p:cNvPicPr>
          <p:nvPr/>
        </p:nvPicPr>
        <p:blipFill>
          <a:blip r:embed="rId3" cstate="email"/>
          <a:srcRect b="-2508"/>
          <a:stretch>
            <a:fillRect/>
          </a:stretch>
        </p:blipFill>
        <p:spPr bwMode="auto">
          <a:xfrm>
            <a:off x="3708400" y="4365625"/>
            <a:ext cx="5113338" cy="2205038"/>
          </a:xfrm>
          <a:prstGeom prst="rect">
            <a:avLst/>
          </a:prstGeom>
          <a:noFill/>
        </p:spPr>
      </p:pic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5724525" y="5229225"/>
            <a:ext cx="1079500" cy="14128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276600" y="1268413"/>
            <a:ext cx="1582738" cy="1439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68313" y="2781300"/>
            <a:ext cx="1439862" cy="180022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54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  <p:bldP spid="9224" grpId="0" animBg="1"/>
      <p:bldP spid="9225" grpId="0" animBg="1"/>
      <p:bldP spid="92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>
        <a:solidFill>
          <a:srgbClr val="FF0000"/>
        </a:solidFill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558</Words>
  <Application>Microsoft Office PowerPoint</Application>
  <PresentationFormat>Экран (4:3)</PresentationFormat>
  <Paragraphs>112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На проезжей части дороги нельзя : </vt:lpstr>
      <vt:lpstr>РОДИТЕЛИ!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44</cp:revision>
  <dcterms:created xsi:type="dcterms:W3CDTF">2012-02-05T06:23:06Z</dcterms:created>
  <dcterms:modified xsi:type="dcterms:W3CDTF">2020-05-27T04:32:50Z</dcterms:modified>
</cp:coreProperties>
</file>