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7" r:id="rId9"/>
    <p:sldId id="268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2761BF-CD56-480D-88BA-2DD25992CB32}" type="datetimeFigureOut">
              <a:rPr lang="ru-RU"/>
              <a:pPr/>
              <a:t>16.04.2019</a:t>
            </a:fld>
            <a:endParaRPr lang="ru-RU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D2657-D945-452C-9487-7BD01499D2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429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0903\Рабочий стол\Новая папка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260350"/>
            <a:ext cx="121761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7"/>
          <p:cNvSpPr/>
          <p:nvPr/>
        </p:nvSpPr>
        <p:spPr>
          <a:xfrm>
            <a:off x="142875" y="142875"/>
            <a:ext cx="8786813" cy="6429375"/>
          </a:xfrm>
          <a:prstGeom prst="roundRect">
            <a:avLst/>
          </a:prstGeom>
          <a:noFill/>
          <a:ln w="12382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1" descr="Картинка 95 из 21747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41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4"/>
          <p:cNvSpPr/>
          <p:nvPr userDrawn="1"/>
        </p:nvSpPr>
        <p:spPr>
          <a:xfrm>
            <a:off x="142875" y="142875"/>
            <a:ext cx="8786813" cy="6429375"/>
          </a:xfrm>
          <a:prstGeom prst="roundRect">
            <a:avLst/>
          </a:prstGeom>
          <a:noFill/>
          <a:ln w="12382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BFED-A7DE-4467-8413-907E2526504B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D460-7D10-44DA-B25D-63B259274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F65B0-C557-4038-9328-2AA5D871CCDE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8E2BD-2F4E-4EA2-A6A0-F3418AB02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0903\Рабочий стол\Новая папка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260350"/>
            <a:ext cx="121761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40BCD1-5307-4A56-8363-675D2C41DFDF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0775B8-EDA4-41DD-87E0-7B050CCC2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5" y="142875"/>
            <a:ext cx="8786813" cy="6429375"/>
          </a:xfrm>
          <a:prstGeom prst="roundRect">
            <a:avLst/>
          </a:prstGeom>
          <a:noFill/>
          <a:ln w="12382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Заголовок 1"/>
          <p:cNvSpPr>
            <a:spLocks noGrp="1"/>
          </p:cNvSpPr>
          <p:nvPr>
            <p:ph type="ctrTitle"/>
          </p:nvPr>
        </p:nvSpPr>
        <p:spPr>
          <a:xfrm>
            <a:off x="3203575" y="765175"/>
            <a:ext cx="5616575" cy="4464050"/>
          </a:xfrm>
        </p:spPr>
        <p:txBody>
          <a:bodyPr/>
          <a:lstStyle/>
          <a:p>
            <a:pPr eaLnBrk="1" hangingPunct="1"/>
            <a:r>
              <a:rPr lang="ru-RU" sz="6600" b="1" i="1" smtClean="0">
                <a:solidFill>
                  <a:srgbClr val="FF0000"/>
                </a:solidFill>
                <a:latin typeface="Arial" charset="0"/>
              </a:rPr>
              <a:t>Для чего нужны прививки</a:t>
            </a:r>
            <a:endParaRPr lang="ru-RU" sz="6600" i="1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42875"/>
            <a:ext cx="8786813" cy="6429375"/>
          </a:xfrm>
          <a:prstGeom prst="roundRect">
            <a:avLst/>
          </a:prstGeom>
          <a:noFill/>
          <a:ln w="12382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188" y="571500"/>
            <a:ext cx="8572500" cy="55546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u="sng" dirty="0" smtClean="0">
                <a:latin typeface="Century Schoolbook" pitchFamily="18" charset="0"/>
              </a:rPr>
              <a:t>1</a:t>
            </a:r>
            <a:r>
              <a:rPr lang="ru-RU" b="1" u="sng" dirty="0" smtClean="0">
                <a:latin typeface="Century Schoolbook" pitchFamily="18" charset="0"/>
              </a:rPr>
              <a:t>. Иммунопрофилактика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u="sng" dirty="0" smtClean="0">
                <a:latin typeface="Century Schoolbook" pitchFamily="18" charset="0"/>
              </a:rPr>
              <a:t>2</a:t>
            </a:r>
            <a:r>
              <a:rPr lang="ru-RU" b="1" u="sng" dirty="0" smtClean="0">
                <a:latin typeface="Century Schoolbook" pitchFamily="18" charset="0"/>
              </a:rPr>
              <a:t>. </a:t>
            </a:r>
            <a:r>
              <a:rPr lang="ru-RU" b="1" u="sng" dirty="0" smtClean="0">
                <a:latin typeface="Century Schoolbook" pitchFamily="18" charset="0"/>
              </a:rPr>
              <a:t>Что такое вакцинация?</a:t>
            </a:r>
            <a:endParaRPr lang="ru-RU" u="sng" dirty="0" smtClean="0"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u="sng" dirty="0" smtClean="0">
                <a:latin typeface="Century Schoolbook" pitchFamily="18" charset="0"/>
              </a:rPr>
              <a:t>3. </a:t>
            </a:r>
            <a:r>
              <a:rPr lang="ru-RU" b="1" u="sng" dirty="0" smtClean="0">
                <a:latin typeface="Century Schoolbook" pitchFamily="18" charset="0"/>
              </a:rPr>
              <a:t>«Коллективный» иммунитет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u="sng" dirty="0" smtClean="0">
                <a:latin typeface="Century Schoolbook" pitchFamily="18" charset="0"/>
              </a:rPr>
              <a:t>4. Вакцинация и ревакцинация</a:t>
            </a:r>
            <a:endParaRPr lang="ru-RU" b="1" u="sng" dirty="0" smtClean="0"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u="sng" dirty="0" smtClean="0">
                <a:latin typeface="Arial" charset="0"/>
              </a:rPr>
              <a:t>5</a:t>
            </a:r>
            <a:r>
              <a:rPr lang="ru-RU" b="1" u="sng" dirty="0" smtClean="0">
                <a:latin typeface="Century Schoolbook" pitchFamily="18" charset="0"/>
              </a:rPr>
              <a:t>. </a:t>
            </a:r>
            <a:r>
              <a:rPr lang="ru-RU" b="1" u="sng" dirty="0" smtClean="0">
                <a:latin typeface="Century Schoolbook" pitchFamily="18" charset="0"/>
              </a:rPr>
              <a:t>Эффективность вакцинации</a:t>
            </a:r>
            <a:endParaRPr lang="ru-RU" b="1" u="sng" dirty="0" smtClean="0"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u="sng" dirty="0" smtClean="0">
                <a:latin typeface="Arial" charset="0"/>
              </a:rPr>
              <a:t>6. </a:t>
            </a:r>
            <a:r>
              <a:rPr lang="ru-RU" u="sng" dirty="0" smtClean="0">
                <a:latin typeface="Century Schoolbook" pitchFamily="18" charset="0"/>
              </a:rPr>
              <a:t> </a:t>
            </a:r>
            <a:r>
              <a:rPr lang="ru-RU" b="1" u="sng" dirty="0" smtClean="0">
                <a:latin typeface="Century Schoolbook" pitchFamily="18" charset="0"/>
              </a:rPr>
              <a:t>Чего можно ожидать</a:t>
            </a:r>
            <a:endParaRPr lang="ru-RU" b="1" u="sng" dirty="0" smtClean="0"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u="sng" dirty="0" smtClean="0">
                <a:latin typeface="Arial" charset="0"/>
              </a:rPr>
              <a:t>7</a:t>
            </a:r>
            <a:r>
              <a:rPr lang="ru-RU" b="1" u="sng" dirty="0" smtClean="0">
                <a:latin typeface="Century Schoolbook" pitchFamily="18" charset="0"/>
              </a:rPr>
              <a:t>. </a:t>
            </a:r>
            <a:r>
              <a:rPr lang="ru-RU" b="1" u="sng" dirty="0" smtClean="0">
                <a:latin typeface="Century Schoolbook" pitchFamily="18" charset="0"/>
              </a:rPr>
              <a:t>Национальный календарь профилактических прививок</a:t>
            </a:r>
            <a:endParaRPr lang="ru-RU" u="sng" dirty="0" smtClean="0">
              <a:latin typeface="Century Schoolbook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dirty="0" smtClean="0">
              <a:latin typeface="Century Schoolbook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8C04E-EC9A-4091-A94D-852463FB73CB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5123" name="Picture 2" descr="http://www.e-apteka.ru/lgm-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Иммунопрофилактика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461375" cy="51260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Century Schoolbook" pitchFamily="18" charset="0"/>
              </a:rPr>
              <a:t>метод индивидуальной или массовой защиты населения от инфекционных заболеваний путем создания или усиления искусственного иммунитета.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Century Schoolbook" pitchFamily="18" charset="0"/>
              </a:rPr>
              <a:t>бывает:</a:t>
            </a:r>
          </a:p>
          <a:p>
            <a:pPr eaLnBrk="1" hangingPunct="1"/>
            <a:r>
              <a:rPr lang="ru-RU" sz="2400" smtClean="0">
                <a:latin typeface="Century Schoolbook" pitchFamily="18" charset="0"/>
              </a:rPr>
              <a:t>специфическая - против конкретного возбудителя </a:t>
            </a:r>
          </a:p>
          <a:p>
            <a:pPr lvl="1" eaLnBrk="1" hangingPunct="1"/>
            <a:r>
              <a:rPr lang="ru-RU" sz="2400" smtClean="0">
                <a:latin typeface="Century Schoolbook" pitchFamily="18" charset="0"/>
              </a:rPr>
              <a:t>активная - создание иммунитета путем введения вакцин; </a:t>
            </a:r>
          </a:p>
          <a:p>
            <a:pPr lvl="1" eaLnBrk="1" hangingPunct="1"/>
            <a:r>
              <a:rPr lang="ru-RU" sz="2400" smtClean="0">
                <a:latin typeface="Century Schoolbook" pitchFamily="18" charset="0"/>
              </a:rPr>
              <a:t>пассивная - создание иммунитета путем введения сывороточных препаратов и гамма-глобулина; </a:t>
            </a:r>
          </a:p>
          <a:p>
            <a:pPr eaLnBrk="1" hangingPunct="1"/>
            <a:r>
              <a:rPr lang="ru-RU" sz="2400" smtClean="0">
                <a:latin typeface="Century Schoolbook" pitchFamily="18" charset="0"/>
              </a:rPr>
              <a:t>неспецифическая - активизация иммунной системы вообще. </a:t>
            </a:r>
          </a:p>
          <a:p>
            <a:pPr eaLnBrk="1" hangingPunct="1"/>
            <a:endParaRPr lang="ru-RU" sz="2400" smtClean="0">
              <a:latin typeface="Century Schoolbook" pitchFamily="18" charset="0"/>
            </a:endParaRPr>
          </a:p>
        </p:txBody>
      </p:sp>
      <p:pic>
        <p:nvPicPr>
          <p:cNvPr id="6147" name="Picture 2" descr="http://www.e-apteka.ru/lgm-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" descr="D:\Документы\Анимация\(24)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57150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857250"/>
          </a:xfrm>
        </p:spPr>
        <p:txBody>
          <a:bodyPr/>
          <a:lstStyle/>
          <a:p>
            <a:pPr eaLnBrk="1" hangingPunct="1"/>
            <a:r>
              <a:rPr lang="ru-RU" b="1" smtClean="0"/>
              <a:t>Что такое вакцинация?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981075"/>
            <a:ext cx="8135938" cy="55197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Century Schoolbook" pitchFamily="18" charset="0"/>
              </a:rPr>
              <a:t>самое эффективное и экономически выгодное средство защиты против инфекционных болезней.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Century Schoolbook" pitchFamily="18" charset="0"/>
              </a:rPr>
              <a:t>Основным принципом вакцинации является то, что пациенту дается ослабленный или убитый болезнетворный агент (или искусственно синтезированный белок, который идентичен белку агента) для того, чтобы стимулировать продукцию антител для борьбы с возбудителем заболевания.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Century Schoolbook" pitchFamily="18" charset="0"/>
              </a:rPr>
              <a:t>Среди микроорганизмов, против которых успешно борются при помощи прививок, могут быть вирусы (например возбудители кори, краснухи, свинки, полиомиелита, гепатита В, </a:t>
            </a:r>
            <a:r>
              <a:rPr lang="ru-RU" sz="2400" dirty="0" err="1" smtClean="0">
                <a:latin typeface="Century Schoolbook" pitchFamily="18" charset="0"/>
              </a:rPr>
              <a:t>ротавирусной</a:t>
            </a:r>
            <a:r>
              <a:rPr lang="ru-RU" sz="2400" dirty="0" smtClean="0">
                <a:latin typeface="Century Schoolbook" pitchFamily="18" charset="0"/>
              </a:rPr>
              <a:t> инфекции) или бактерии (возбудители туберкулеза, дифтерии, коклюша, столбняка, </a:t>
            </a:r>
            <a:r>
              <a:rPr lang="ru-RU" sz="2400" dirty="0" err="1" smtClean="0">
                <a:latin typeface="Century Schoolbook" pitchFamily="18" charset="0"/>
              </a:rPr>
              <a:t>гемофильной</a:t>
            </a:r>
            <a:r>
              <a:rPr lang="ru-RU" sz="2400" dirty="0" smtClean="0">
                <a:latin typeface="Century Schoolbook" pitchFamily="18" charset="0"/>
              </a:rPr>
              <a:t> инфекции).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Century Schoolbook" pitchFamily="18" charset="0"/>
            </a:endParaRPr>
          </a:p>
        </p:txBody>
      </p:sp>
      <p:pic>
        <p:nvPicPr>
          <p:cNvPr id="7171" name="Picture 2" descr="http://www.e-apteka.ru/lgm-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 descr="D:\Документы\Анимация\(24)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57150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"Коллективный" иммунитет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484784"/>
            <a:ext cx="7715250" cy="47132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Century Schoolbook" pitchFamily="18" charset="0"/>
              </a:rPr>
              <a:t>   Чем </a:t>
            </a:r>
            <a:r>
              <a:rPr lang="ru-RU" dirty="0" smtClean="0">
                <a:latin typeface="Century Schoolbook" pitchFamily="18" charset="0"/>
              </a:rPr>
              <a:t>больше людей имеют иммунитет к той или иной болезни, тем меньше вероятность у остальных (</a:t>
            </a:r>
            <a:r>
              <a:rPr lang="ru-RU" dirty="0" err="1" smtClean="0">
                <a:latin typeface="Century Schoolbook" pitchFamily="18" charset="0"/>
              </a:rPr>
              <a:t>неиммунизированных</a:t>
            </a:r>
            <a:r>
              <a:rPr lang="ru-RU" dirty="0" smtClean="0">
                <a:latin typeface="Century Schoolbook" pitchFamily="18" charset="0"/>
              </a:rPr>
              <a:t>) заболеть, тем меньше вероятность возникновения эпидемии. Например, если только один ребенок </a:t>
            </a:r>
            <a:r>
              <a:rPr lang="ru-RU" dirty="0" err="1" smtClean="0">
                <a:latin typeface="Century Schoolbook" pitchFamily="18" charset="0"/>
              </a:rPr>
              <a:t>невакцинирован</a:t>
            </a:r>
            <a:r>
              <a:rPr lang="ru-RU" dirty="0" smtClean="0">
                <a:latin typeface="Century Schoolbook" pitchFamily="18" charset="0"/>
              </a:rPr>
              <a:t>, а все остальные получили прививку, то </a:t>
            </a:r>
            <a:r>
              <a:rPr lang="ru-RU" dirty="0" err="1" smtClean="0">
                <a:latin typeface="Century Schoolbook" pitchFamily="18" charset="0"/>
              </a:rPr>
              <a:t>невакцинированый</a:t>
            </a:r>
            <a:r>
              <a:rPr lang="ru-RU" dirty="0" smtClean="0">
                <a:latin typeface="Century Schoolbook" pitchFamily="18" charset="0"/>
              </a:rPr>
              <a:t> ребенок хорошо защищен от болезни (ему не от кого заразиться).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8195" name="Picture 2" descr="http://www.e-apteka.ru/lgm-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495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 descr="D:\Документы\Анимация\(24)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57150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Вакцинация и ревакцинация</a:t>
            </a:r>
            <a:endParaRPr lang="ru-RU" dirty="0"/>
          </a:p>
        </p:txBody>
      </p:sp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214313" y="785813"/>
            <a:ext cx="8929687" cy="5340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i="1" u="sng" smtClean="0">
                <a:latin typeface="Century Schoolbook" pitchFamily="18" charset="0"/>
              </a:rPr>
              <a:t>Вакцинация</a:t>
            </a:r>
            <a:r>
              <a:rPr lang="ru-RU" smtClean="0">
                <a:latin typeface="Century Schoolbook" pitchFamily="18" charset="0"/>
              </a:rPr>
              <a:t> бывает: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smtClean="0">
                <a:latin typeface="Century Schoolbook" pitchFamily="18" charset="0"/>
              </a:rPr>
              <a:t>однократной (корь, паротит, туберкулез)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smtClean="0">
                <a:latin typeface="Century Schoolbook" pitchFamily="18" charset="0"/>
              </a:rPr>
              <a:t>многократной (полиомиелит, АКДС).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Century Schoolbook" pitchFamily="18" charset="0"/>
              </a:rPr>
              <a:t>Кратность говорит о том, сколько раз необходимо получить вакцину для образования иммунитета. </a:t>
            </a:r>
          </a:p>
          <a:p>
            <a:pPr eaLnBrk="1" hangingPunct="1">
              <a:buFont typeface="Arial" charset="0"/>
              <a:buNone/>
            </a:pPr>
            <a:r>
              <a:rPr lang="ru-RU" b="1" i="1" u="sng" smtClean="0">
                <a:latin typeface="Century Schoolbook" pitchFamily="18" charset="0"/>
              </a:rPr>
              <a:t>Ревакцинация</a:t>
            </a:r>
            <a:r>
              <a:rPr lang="ru-RU" smtClean="0">
                <a:latin typeface="Century Schoolbook" pitchFamily="18" charset="0"/>
              </a:rPr>
              <a:t> - мероприятие, направленное на поддержание иммунитета. Обычно проводится через несколько лет после вакцинации. </a:t>
            </a:r>
          </a:p>
          <a:p>
            <a:pPr eaLnBrk="1" hangingPunct="1"/>
            <a:endParaRPr lang="ru-RU" smtClean="0">
              <a:latin typeface="Century Schoolbook" pitchFamily="18" charset="0"/>
            </a:endParaRPr>
          </a:p>
        </p:txBody>
      </p:sp>
      <p:pic>
        <p:nvPicPr>
          <p:cNvPr id="9219" name="Picture 2" descr="http://www.e-apteka.ru/lgm-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 descr="D:\Документы\Анимация\(24)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57150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76" y="692696"/>
            <a:ext cx="8229600" cy="439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Эффективность </a:t>
            </a:r>
            <a:r>
              <a:rPr lang="ru-RU" b="1" dirty="0" smtClean="0"/>
              <a:t>иммунизации</a:t>
            </a:r>
            <a:endParaRPr lang="ru-RU" dirty="0"/>
          </a:p>
        </p:txBody>
      </p:sp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243998" y="838200"/>
            <a:ext cx="8208963" cy="5591175"/>
          </a:xfrm>
        </p:spPr>
        <p:txBody>
          <a:bodyPr/>
          <a:lstStyle/>
          <a:p>
            <a:pPr eaLnBrk="1" hangingPunct="1">
              <a:buNone/>
            </a:pPr>
            <a:r>
              <a:rPr lang="ru-RU" sz="2200" dirty="0"/>
              <a:t> </a:t>
            </a:r>
            <a:endParaRPr lang="ru-RU" sz="2200" dirty="0" smtClean="0"/>
          </a:p>
          <a:p>
            <a:pPr eaLnBrk="1" hangingPunct="1">
              <a:buNone/>
            </a:pPr>
            <a:endParaRPr lang="ru-RU" sz="2200" dirty="0" smtClean="0"/>
          </a:p>
          <a:p>
            <a:pPr eaLnBrk="1" hangingPunct="1">
              <a:buNone/>
            </a:pPr>
            <a:r>
              <a:rPr lang="ru-RU" sz="2200" dirty="0"/>
              <a:t> </a:t>
            </a:r>
            <a:r>
              <a:rPr lang="ru-RU" sz="2200" dirty="0" smtClean="0"/>
              <a:t>    </a:t>
            </a:r>
            <a:r>
              <a:rPr lang="ru-RU" sz="2800" dirty="0" smtClean="0"/>
              <a:t>Иммунизация направлена на предотвращение летальных исходов и тяжелых осложнений от инфекционных заболеваний.</a:t>
            </a:r>
          </a:p>
          <a:p>
            <a:pPr eaLnBrk="1" hangingPunct="1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Благодаря </a:t>
            </a:r>
            <a:r>
              <a:rPr lang="ru-RU" sz="2800" dirty="0"/>
              <a:t>вакцинопрофилактике в 2018 году среди </a:t>
            </a:r>
            <a:r>
              <a:rPr lang="ru-RU" sz="2800" dirty="0" smtClean="0"/>
              <a:t>жителей Оренбургской </a:t>
            </a:r>
            <a:r>
              <a:rPr lang="ru-RU" sz="2800" dirty="0"/>
              <a:t>области не регистрировалась заболеваемость дифтерией, столбняком, эпидемическим паротитом, краснухой. Заболеваемость вирусным гепатитом В, корью, коклюшем — в виде единичных случаев.</a:t>
            </a:r>
            <a:endParaRPr lang="ru-RU" sz="2800" dirty="0" smtClean="0"/>
          </a:p>
        </p:txBody>
      </p:sp>
      <p:pic>
        <p:nvPicPr>
          <p:cNvPr id="10243" name="Picture 2" descr="http://www.e-apteka.ru/lgm-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 descr="D:\Документы\Анимация\(24)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0" y="50006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Чего можно ожидать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7859713" cy="539908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Ребенок может заболеть теми болезнями, от которых можно сделать прививки;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Заболев,  ребенок может заразить окружающих (в том числе и членов семьи);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/>
              <a:t>Административные последствия: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временный отказ в приеме граждан в образовательные организации и оздоровительные учреждения в случае возникновения массовых инфекционных заболеваний или при угрозе возникновения </a:t>
            </a:r>
            <a:r>
              <a:rPr lang="ru-RU" sz="2200" dirty="0" smtClean="0"/>
              <a:t>эпидемий; </a:t>
            </a: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запрет для граждан на выезд в страны, пребывание в которых в соответствии с международными медико-санитарными правилами либо международными договорами Российской Федерации требует конкретных профилактических прививок; </a:t>
            </a: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отказ в приеме граждан на работы или отстранение граждан от работ, выполнение которых связано с высоким риском заболевания инфекционными болезнями. </a:t>
            </a: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200" dirty="0"/>
          </a:p>
        </p:txBody>
      </p:sp>
      <p:pic>
        <p:nvPicPr>
          <p:cNvPr id="11267" name="Picture 2" descr="http://www.e-apteka.ru/lgm-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495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D:\Документы\Анимация\(24)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51435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6011"/>
            <a:ext cx="9144000" cy="7254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Национальный календарь профилактических прививок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6597" y="1404109"/>
            <a:ext cx="7643813" cy="4784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1. Национальный </a:t>
            </a:r>
            <a:r>
              <a:rPr lang="ru-RU" sz="2000" dirty="0"/>
              <a:t>календарь профилактических прививок включает в себя профилактические прививки против гепатита В, дифтерии, коклюша, кори, краснухи, полиомиелита, столбняка, туберкулеза, эпидемического паротита, гемофильной инфекции, пневмококковой инфекции и гриппа.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2</a:t>
            </a:r>
            <a:r>
              <a:rPr lang="ru-RU" sz="2000" dirty="0"/>
              <a:t>. Национальный календарь профилактических прививок, сроки проведения профилактических прививок и категории граждан, подлежащих обязательной вакцинации, утверждаются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здравоохранения.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</p:txBody>
      </p:sp>
      <p:pic>
        <p:nvPicPr>
          <p:cNvPr id="12291" name="Picture 2" descr="http://www.e-apteka.ru/lgm-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 descr="D:\Документы\Анимация\(24)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535781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йболи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Айболит</Template>
  <TotalTime>90</TotalTime>
  <Words>541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Schoolbook</vt:lpstr>
      <vt:lpstr>Wingdings</vt:lpstr>
      <vt:lpstr>Айболит</vt:lpstr>
      <vt:lpstr>Для чего нужны прививки</vt:lpstr>
      <vt:lpstr>Презентация PowerPoint</vt:lpstr>
      <vt:lpstr>Иммунопрофилактика </vt:lpstr>
      <vt:lpstr>Что такое вакцинация?</vt:lpstr>
      <vt:lpstr>"Коллективный" иммунитет</vt:lpstr>
      <vt:lpstr>Вакцинация и ревакцинация</vt:lpstr>
      <vt:lpstr>Эффективность иммунизации</vt:lpstr>
      <vt:lpstr>Чего можно ожидать</vt:lpstr>
      <vt:lpstr>Национальный календарь профилактических прививок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СВЕДЕНИЯ О ПРИВИВКАХ</dc:title>
  <dc:creator>111</dc:creator>
  <cp:lastModifiedBy>user</cp:lastModifiedBy>
  <cp:revision>15</cp:revision>
  <cp:lastPrinted>2019-04-16T05:15:23Z</cp:lastPrinted>
  <dcterms:created xsi:type="dcterms:W3CDTF">2011-06-15T12:54:02Z</dcterms:created>
  <dcterms:modified xsi:type="dcterms:W3CDTF">2019-04-16T05:23:33Z</dcterms:modified>
</cp:coreProperties>
</file>